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drawings/drawing1.xml" ContentType="application/vnd.openxmlformats-officedocument.drawingml.chartshape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xlsx" ContentType="application/vnd.openxmlformats-officedocument.spreadsheetml.sheet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9" r:id="rId3"/>
  </p:sldIdLst>
  <p:sldSz cx="9906000" cy="6858000" type="A4"/>
  <p:notesSz cx="6669088" cy="99266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8A3E"/>
    <a:srgbClr val="33CC33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0643" autoAdjust="0"/>
    <p:restoredTop sz="94718" autoAdjust="0"/>
  </p:normalViewPr>
  <p:slideViewPr>
    <p:cSldViewPr>
      <p:cViewPr>
        <p:scale>
          <a:sx n="75" d="100"/>
          <a:sy n="75" d="100"/>
        </p:scale>
        <p:origin x="-354" y="90"/>
      </p:cViewPr>
      <p:guideLst>
        <p:guide orient="horz" pos="2160"/>
        <p:guide pos="312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C:\&#1052;&#1054;&#1053;&#1048;&#1058;&#1054;&#1056;\&#1044;&#1083;&#1103;_&#1080;&#1085;&#1092;&#1086;&#1075;&#1088;&#1072;&#1092;&#1080;&#1082;&#1080;.xlsx" TargetMode="External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oleObject" Target="file:///C:\&#1052;&#1054;&#1053;&#1048;&#1058;&#1054;&#1056;\&#1044;&#1083;&#1103;_&#1080;&#1085;&#1092;&#1086;&#1075;&#1088;&#1072;&#1092;&#1080;&#1082;&#1080;.xlsx" TargetMode="Externa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oleObject" Target="file:///C:\&#1052;&#1054;&#1053;&#1048;&#1058;&#1054;&#1056;\&#1044;&#1083;&#1103;_&#1080;&#1085;&#1092;&#1086;&#1075;&#1088;&#1072;&#1092;&#1080;&#1082;&#1080;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style val="26"/>
  <c:chart>
    <c:autoTitleDeleted val="1"/>
    <c:plotArea>
      <c:layout>
        <c:manualLayout>
          <c:layoutTarget val="inner"/>
          <c:xMode val="edge"/>
          <c:yMode val="edge"/>
          <c:x val="7.1655535068567575E-2"/>
          <c:y val="8.5580608105325778E-2"/>
          <c:w val="0.82592973629259792"/>
          <c:h val="0.7336502648906007"/>
        </c:manualLayout>
      </c:layout>
      <c:barChart>
        <c:barDir val="col"/>
        <c:grouping val="clustered"/>
        <c:ser>
          <c:idx val="0"/>
          <c:order val="0"/>
          <c:tx>
            <c:strRef>
              <c:f>Sheet1!$A$2</c:f>
              <c:strCache>
                <c:ptCount val="1"/>
                <c:pt idx="0">
                  <c:v>2016 год</c:v>
                </c:pt>
              </c:strCache>
            </c:strRef>
          </c:tx>
          <c:spPr>
            <a:gradFill flip="none" rotWithShape="1">
              <a:gsLst>
                <a:gs pos="50000">
                  <a:srgbClr val="C00000"/>
                </a:gs>
                <a:gs pos="30000">
                  <a:srgbClr val="7030A0"/>
                </a:gs>
                <a:gs pos="64999">
                  <a:srgbClr val="BA0066"/>
                </a:gs>
                <a:gs pos="89999">
                  <a:srgbClr val="FF0000"/>
                </a:gs>
                <a:gs pos="100000">
                  <a:srgbClr val="FF8200"/>
                </a:gs>
              </a:gsLst>
              <a:path path="rect">
                <a:fillToRect l="50000" t="50000" r="50000" b="50000"/>
              </a:path>
              <a:tileRect/>
            </a:gradFill>
            <a:ln>
              <a:solidFill>
                <a:srgbClr val="C00000"/>
              </a:solidFill>
            </a:ln>
          </c:spPr>
          <c:dLbls>
            <c:dLbl>
              <c:idx val="0"/>
              <c:layout>
                <c:manualLayout>
                  <c:x val="-1.0245286684096024E-2"/>
                  <c:y val="0"/>
                </c:manualLayout>
              </c:layout>
              <c:showVal val="1"/>
            </c:dLbl>
            <c:dLbl>
              <c:idx val="1"/>
              <c:layout>
                <c:manualLayout>
                  <c:x val="-8.1898438161657813E-3"/>
                  <c:y val="-1.0881600788353049E-2"/>
                </c:manualLayout>
              </c:layout>
              <c:dLblPos val="outEnd"/>
              <c:showVal val="1"/>
            </c:dLbl>
            <c:dLbl>
              <c:idx val="2"/>
              <c:layout>
                <c:manualLayout>
                  <c:x val="-1.0239753944170822E-2"/>
                  <c:y val="6.6795607144643507E-3"/>
                </c:manualLayout>
              </c:layout>
              <c:dLblPos val="outEnd"/>
              <c:showVal val="1"/>
            </c:dLbl>
            <c:dLbl>
              <c:idx val="3"/>
              <c:layout>
                <c:manualLayout>
                  <c:x val="-6.7763016720770427E-3"/>
                  <c:y val="1.0819691218922753E-2"/>
                </c:manualLayout>
              </c:layout>
              <c:showVal val="1"/>
            </c:dLbl>
            <c:dLbl>
              <c:idx val="4"/>
              <c:layout>
                <c:manualLayout>
                  <c:x val="-2.408559805266559E-3"/>
                  <c:y val="1.0819975207773343E-2"/>
                </c:manualLayout>
              </c:layout>
              <c:showVal val="1"/>
            </c:dLbl>
            <c:dLbl>
              <c:idx val="5"/>
              <c:layout>
                <c:manualLayout>
                  <c:x val="-2.0220918603390127E-2"/>
                  <c:y val="1.0819975207773343E-2"/>
                </c:manualLayout>
              </c:layout>
              <c:tx>
                <c:rich>
                  <a:bodyPr/>
                  <a:lstStyle/>
                  <a:p>
                    <a:r>
                      <a:rPr lang="en-US" smtClean="0"/>
                      <a:t>2504</a:t>
                    </a:r>
                    <a:endParaRPr lang="en-US"/>
                  </a:p>
                </c:rich>
              </c:tx>
              <c:showVal val="1"/>
            </c:dLbl>
            <c:dLbl>
              <c:idx val="6"/>
              <c:layout>
                <c:manualLayout>
                  <c:x val="-1.2294344020915228E-2"/>
                  <c:y val="0"/>
                </c:manualLayout>
              </c:layout>
              <c:showVal val="1"/>
            </c:dLbl>
            <c:txPr>
              <a:bodyPr/>
              <a:lstStyle/>
              <a:p>
                <a:pPr>
                  <a:defRPr sz="1300" b="1" i="1">
                    <a:solidFill>
                      <a:srgbClr val="002060"/>
                    </a:solidFill>
                    <a:latin typeface="Bookman Old Style" pitchFamily="18" charset="0"/>
                  </a:defRPr>
                </a:pPr>
                <a:endParaRPr lang="ru-RU"/>
              </a:p>
            </c:txPr>
            <c:showVal val="1"/>
          </c:dLbls>
          <c:cat>
            <c:strRef>
              <c:f>Sheet1!$B$1:$H$1</c:f>
              <c:strCache>
                <c:ptCount val="7"/>
                <c:pt idx="0">
                  <c:v>моложе 17</c:v>
                </c:pt>
                <c:pt idx="1">
                  <c:v>18-19</c:v>
                </c:pt>
                <c:pt idx="2">
                  <c:v>20-24</c:v>
                </c:pt>
                <c:pt idx="3">
                  <c:v>25-29</c:v>
                </c:pt>
                <c:pt idx="4">
                  <c:v>30-34</c:v>
                </c:pt>
                <c:pt idx="5">
                  <c:v>35-39</c:v>
                </c:pt>
                <c:pt idx="6">
                  <c:v>40 и старше</c:v>
                </c:pt>
              </c:strCache>
            </c:strRef>
          </c:cat>
          <c:val>
            <c:numRef>
              <c:f>Sheet1!$B$2:$H$2</c:f>
              <c:numCache>
                <c:formatCode>General</c:formatCode>
                <c:ptCount val="7"/>
                <c:pt idx="0">
                  <c:v>154</c:v>
                </c:pt>
                <c:pt idx="1">
                  <c:v>595</c:v>
                </c:pt>
                <c:pt idx="2">
                  <c:v>3811</c:v>
                </c:pt>
                <c:pt idx="3">
                  <c:v>7501</c:v>
                </c:pt>
                <c:pt idx="4">
                  <c:v>5733</c:v>
                </c:pt>
                <c:pt idx="5" formatCode="0">
                  <c:v>2625</c:v>
                </c:pt>
                <c:pt idx="6">
                  <c:v>573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2017 год</c:v>
                </c:pt>
              </c:strCache>
            </c:strRef>
          </c:tx>
          <c:spPr>
            <a:gradFill flip="none" rotWithShape="1">
              <a:gsLst>
                <a:gs pos="50000">
                  <a:srgbClr val="00B050"/>
                </a:gs>
                <a:gs pos="50000">
                  <a:srgbClr val="0070C0"/>
                </a:gs>
                <a:gs pos="100000">
                  <a:srgbClr val="4F81BD">
                    <a:tint val="23500"/>
                    <a:satMod val="160000"/>
                  </a:srgbClr>
                </a:gs>
              </a:gsLst>
              <a:path path="rect">
                <a:fillToRect l="50000" t="50000" r="50000" b="50000"/>
              </a:path>
              <a:tileRect/>
            </a:gradFill>
            <a:ln>
              <a:solidFill>
                <a:schemeClr val="bg2"/>
              </a:solidFill>
            </a:ln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dLbls>
            <c:dLbl>
              <c:idx val="0"/>
              <c:layout>
                <c:manualLayout>
                  <c:x val="-2.8025559458321643E-3"/>
                  <c:y val="4.1658324494180362E-3"/>
                </c:manualLayout>
              </c:layout>
              <c:dLblPos val="outEnd"/>
              <c:showVal val="1"/>
            </c:dLbl>
            <c:dLbl>
              <c:idx val="1"/>
              <c:layout>
                <c:manualLayout>
                  <c:x val="1.1052255087972675E-2"/>
                  <c:y val="-2.8046738885031375E-3"/>
                </c:manualLayout>
              </c:layout>
              <c:dLblPos val="outEnd"/>
              <c:showVal val="1"/>
            </c:dLbl>
            <c:dLbl>
              <c:idx val="2"/>
              <c:layout>
                <c:manualLayout>
                  <c:x val="1.1511184626197123E-2"/>
                  <c:y val="1.7201204680704276E-3"/>
                </c:manualLayout>
              </c:layout>
              <c:dLblPos val="outEnd"/>
              <c:showVal val="1"/>
            </c:dLbl>
            <c:dLbl>
              <c:idx val="3"/>
              <c:layout>
                <c:manualLayout>
                  <c:x val="2.028695837928926E-2"/>
                  <c:y val="7.0071408996482823E-3"/>
                </c:manualLayout>
              </c:layout>
              <c:dLblPos val="outEnd"/>
              <c:showVal val="1"/>
            </c:dLbl>
            <c:dLbl>
              <c:idx val="4"/>
              <c:layout>
                <c:manualLayout>
                  <c:x val="1.9276963088855695E-2"/>
                  <c:y val="2.5101774504332959E-3"/>
                </c:manualLayout>
              </c:layout>
              <c:dLblPos val="outEnd"/>
              <c:showVal val="1"/>
            </c:dLbl>
            <c:dLbl>
              <c:idx val="5"/>
              <c:layout>
                <c:manualLayout>
                  <c:x val="1.1930030358065976E-2"/>
                  <c:y val="9.4233180405337291E-3"/>
                </c:manualLayout>
              </c:layout>
              <c:dLblPos val="outEnd"/>
              <c:showVal val="1"/>
            </c:dLbl>
            <c:dLbl>
              <c:idx val="6"/>
              <c:layout>
                <c:manualLayout>
                  <c:x val="7.0413311824496783E-3"/>
                  <c:y val="4.5497853754261604E-3"/>
                </c:manualLayout>
              </c:layout>
              <c:dLblPos val="outEnd"/>
              <c:showVal val="1"/>
            </c:dLbl>
            <c:txPr>
              <a:bodyPr/>
              <a:lstStyle/>
              <a:p>
                <a:pPr>
                  <a:defRPr sz="1300" b="1" i="1">
                    <a:solidFill>
                      <a:srgbClr val="002060"/>
                    </a:solidFill>
                    <a:latin typeface="Bookman Old Style" pitchFamily="18" charset="0"/>
                  </a:defRPr>
                </a:pPr>
                <a:endParaRPr lang="ru-RU"/>
              </a:p>
            </c:txPr>
            <c:showVal val="1"/>
          </c:dLbls>
          <c:cat>
            <c:strRef>
              <c:f>Sheet1!$B$1:$H$1</c:f>
              <c:strCache>
                <c:ptCount val="7"/>
                <c:pt idx="0">
                  <c:v>моложе 17</c:v>
                </c:pt>
                <c:pt idx="1">
                  <c:v>18-19</c:v>
                </c:pt>
                <c:pt idx="2">
                  <c:v>20-24</c:v>
                </c:pt>
                <c:pt idx="3">
                  <c:v>25-29</c:v>
                </c:pt>
                <c:pt idx="4">
                  <c:v>30-34</c:v>
                </c:pt>
                <c:pt idx="5">
                  <c:v>35-39</c:v>
                </c:pt>
                <c:pt idx="6">
                  <c:v>40 и старше</c:v>
                </c:pt>
              </c:strCache>
            </c:strRef>
          </c:cat>
          <c:val>
            <c:numRef>
              <c:f>Sheet1!$B$3:$H$3</c:f>
              <c:numCache>
                <c:formatCode>General</c:formatCode>
                <c:ptCount val="7"/>
                <c:pt idx="0">
                  <c:v>143</c:v>
                </c:pt>
                <c:pt idx="1">
                  <c:v>509</c:v>
                </c:pt>
                <c:pt idx="2">
                  <c:v>3044</c:v>
                </c:pt>
                <c:pt idx="3">
                  <c:v>6090</c:v>
                </c:pt>
                <c:pt idx="4">
                  <c:v>5168</c:v>
                </c:pt>
                <c:pt idx="5">
                  <c:v>2389</c:v>
                </c:pt>
                <c:pt idx="6">
                  <c:v>529</c:v>
                </c:pt>
              </c:numCache>
            </c:numRef>
          </c:val>
        </c:ser>
        <c:dLbls>
          <c:showVal val="1"/>
        </c:dLbls>
        <c:gapWidth val="60"/>
        <c:axId val="76846592"/>
        <c:axId val="76848512"/>
      </c:barChart>
      <c:catAx>
        <c:axId val="76846592"/>
        <c:scaling>
          <c:orientation val="minMax"/>
        </c:scaling>
        <c:axPos val="b"/>
        <c:title>
          <c:tx>
            <c:rich>
              <a:bodyPr/>
              <a:lstStyle/>
              <a:p>
                <a:pPr>
                  <a:defRPr sz="900" b="0">
                    <a:solidFill>
                      <a:srgbClr val="002060"/>
                    </a:solidFill>
                    <a:latin typeface="Times New Roman" pitchFamily="18" charset="0"/>
                    <a:cs typeface="Times New Roman" pitchFamily="18" charset="0"/>
                  </a:defRPr>
                </a:pPr>
                <a:r>
                  <a:rPr lang="ru-RU" sz="900" b="0">
                    <a:solidFill>
                      <a:srgbClr val="002060"/>
                    </a:solidFill>
                    <a:latin typeface="Times New Roman" pitchFamily="18" charset="0"/>
                    <a:cs typeface="Times New Roman" pitchFamily="18" charset="0"/>
                  </a:rPr>
                  <a:t>возраст, лет</a:t>
                </a:r>
              </a:p>
            </c:rich>
          </c:tx>
          <c:layout>
            <c:manualLayout>
              <c:xMode val="edge"/>
              <c:yMode val="edge"/>
              <c:x val="0.78417583357872589"/>
              <c:y val="0.88149486051177772"/>
            </c:manualLayout>
          </c:layout>
        </c:title>
        <c:numFmt formatCode="General" sourceLinked="0"/>
        <c:majorTickMark val="none"/>
        <c:tickLblPos val="nextTo"/>
        <c:spPr>
          <a:ln>
            <a:solidFill>
              <a:srgbClr val="1F497D"/>
            </a:solidFill>
          </a:ln>
        </c:spPr>
        <c:txPr>
          <a:bodyPr rot="0" vert="horz"/>
          <a:lstStyle/>
          <a:p>
            <a:pPr>
              <a:defRPr sz="900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76848512"/>
        <c:crosses val="autoZero"/>
        <c:auto val="1"/>
        <c:lblAlgn val="ctr"/>
        <c:lblOffset val="20"/>
        <c:tickLblSkip val="1"/>
        <c:tickMarkSkip val="1"/>
      </c:catAx>
      <c:valAx>
        <c:axId val="76848512"/>
        <c:scaling>
          <c:orientation val="minMax"/>
        </c:scaling>
        <c:axPos val="l"/>
        <c:title>
          <c:tx>
            <c:rich>
              <a:bodyPr rot="0" vert="horz"/>
              <a:lstStyle/>
              <a:p>
                <a:pPr>
                  <a:defRPr sz="900" b="0">
                    <a:solidFill>
                      <a:srgbClr val="002060"/>
                    </a:solidFill>
                    <a:latin typeface="Times New Roman" pitchFamily="18" charset="0"/>
                    <a:cs typeface="Times New Roman" pitchFamily="18" charset="0"/>
                  </a:defRPr>
                </a:pPr>
                <a:r>
                  <a:rPr lang="ru-RU" sz="900" b="0">
                    <a:solidFill>
                      <a:srgbClr val="002060"/>
                    </a:solidFill>
                    <a:latin typeface="Times New Roman" pitchFamily="18" charset="0"/>
                    <a:cs typeface="Times New Roman" pitchFamily="18" charset="0"/>
                  </a:rPr>
                  <a:t>человек</a:t>
                </a:r>
              </a:p>
            </c:rich>
          </c:tx>
          <c:layout>
            <c:manualLayout>
              <c:xMode val="edge"/>
              <c:yMode val="edge"/>
              <c:x val="0"/>
              <c:y val="3.606658402591118E-3"/>
            </c:manualLayout>
          </c:layout>
        </c:title>
        <c:numFmt formatCode="General" sourceLinked="1"/>
        <c:tickLblPos val="nextTo"/>
        <c:spPr>
          <a:ln>
            <a:solidFill>
              <a:srgbClr val="1F497D"/>
            </a:solidFill>
          </a:ln>
        </c:spPr>
        <c:txPr>
          <a:bodyPr rot="0" vert="horz"/>
          <a:lstStyle/>
          <a:p>
            <a:pPr>
              <a:defRPr sz="900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76846592"/>
        <c:crosses val="autoZero"/>
        <c:crossBetween val="between"/>
      </c:valAx>
      <c:spPr>
        <a:ln>
          <a:noFill/>
        </a:ln>
      </c:spPr>
    </c:plotArea>
    <c:legend>
      <c:legendPos val="b"/>
      <c:layout>
        <c:manualLayout>
          <c:xMode val="edge"/>
          <c:yMode val="edge"/>
          <c:x val="5.9091539089797189E-2"/>
          <c:y val="0.94230769230769262"/>
          <c:w val="0.85258982802224359"/>
          <c:h val="4.807692307692317E-2"/>
        </c:manualLayout>
      </c:layout>
      <c:txPr>
        <a:bodyPr/>
        <a:lstStyle/>
        <a:p>
          <a:pPr>
            <a:defRPr sz="1300" b="1" i="1">
              <a:solidFill>
                <a:srgbClr val="002060"/>
              </a:solidFill>
              <a:latin typeface="Bookman Old Style" pitchFamily="18" charset="0"/>
            </a:defRPr>
          </a:pPr>
          <a:endParaRPr lang="ru-RU"/>
        </a:p>
      </c:txPr>
    </c:legend>
    <c:plotVisOnly val="1"/>
    <c:dispBlanksAs val="gap"/>
  </c:chart>
  <c:spPr>
    <a:ln>
      <a:noFill/>
    </a:ln>
  </c:spPr>
  <c:txPr>
    <a:bodyPr/>
    <a:lstStyle/>
    <a:p>
      <a:pPr>
        <a:defRPr sz="1800"/>
      </a:pPr>
      <a:endParaRPr lang="ru-RU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style val="26"/>
  <c:chart>
    <c:title>
      <c:tx>
        <c:rich>
          <a:bodyPr/>
          <a:lstStyle/>
          <a:p>
            <a:pPr>
              <a:defRPr/>
            </a:pPr>
            <a:r>
              <a:rPr lang="ru-RU" sz="1600" i="1" dirty="0">
                <a:solidFill>
                  <a:srgbClr val="002060"/>
                </a:solidFill>
                <a:latin typeface="Bookman Old Style" pitchFamily="18" charset="0"/>
              </a:rPr>
              <a:t>по очередности рождения ребенка (в %)</a:t>
            </a:r>
          </a:p>
        </c:rich>
      </c:tx>
      <c:layout>
        <c:manualLayout>
          <c:xMode val="edge"/>
          <c:yMode val="edge"/>
          <c:x val="7.4590815051486792E-2"/>
          <c:y val="0"/>
        </c:manualLayout>
      </c:layout>
    </c:title>
    <c:plotArea>
      <c:layout>
        <c:manualLayout>
          <c:layoutTarget val="inner"/>
          <c:xMode val="edge"/>
          <c:yMode val="edge"/>
          <c:x val="0.20644447022167281"/>
          <c:y val="0.20399193020806974"/>
          <c:w val="0.62580577902617895"/>
          <c:h val="0.60878306920629333"/>
        </c:manualLayout>
      </c:layout>
      <c:pieChart>
        <c:varyColors val="1"/>
        <c:ser>
          <c:idx val="0"/>
          <c:order val="0"/>
          <c:tx>
            <c:strRef>
              <c:f>Лист1!$L$8</c:f>
              <c:strCache>
                <c:ptCount val="1"/>
                <c:pt idx="0">
                  <c:v>по очередности рождения ребенка (в %)</c:v>
                </c:pt>
              </c:strCache>
            </c:strRef>
          </c:tx>
          <c:dLbls>
            <c:dLbl>
              <c:idx val="0"/>
              <c:layout>
                <c:manualLayout>
                  <c:x val="-0.23449766463206032"/>
                  <c:y val="0.10045645403378185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3</a:t>
                    </a:r>
                    <a:r>
                      <a:rPr lang="ru-RU" dirty="0" smtClean="0"/>
                      <a:t>6.4</a:t>
                    </a:r>
                    <a:endParaRPr lang="en-US" dirty="0"/>
                  </a:p>
                </c:rich>
              </c:tx>
              <c:showPercent val="1"/>
              <c:separator>. </c:separator>
            </c:dLbl>
            <c:dLbl>
              <c:idx val="1"/>
              <c:layout>
                <c:manualLayout>
                  <c:x val="0.13655581316469154"/>
                  <c:y val="-0.18911875061063371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4</a:t>
                    </a:r>
                    <a:r>
                      <a:rPr lang="ru-RU" dirty="0" smtClean="0"/>
                      <a:t>2</a:t>
                    </a:r>
                    <a:r>
                      <a:rPr lang="en-US" dirty="0" smtClean="0"/>
                      <a:t>.</a:t>
                    </a:r>
                    <a:r>
                      <a:rPr lang="ru-RU" dirty="0" smtClean="0"/>
                      <a:t>4</a:t>
                    </a:r>
                    <a:endParaRPr lang="en-US" dirty="0"/>
                  </a:p>
                </c:rich>
              </c:tx>
              <c:showPercent val="1"/>
              <c:separator>. </c:separator>
            </c:dLbl>
            <c:dLbl>
              <c:idx val="2"/>
              <c:layout>
                <c:manualLayout>
                  <c:x val="0.15454482717102597"/>
                  <c:y val="0.12906553477798074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1</a:t>
                    </a:r>
                    <a:r>
                      <a:rPr lang="ru-RU" dirty="0" smtClean="0"/>
                      <a:t>6</a:t>
                    </a:r>
                    <a:r>
                      <a:rPr lang="en-US" dirty="0" smtClean="0"/>
                      <a:t>.</a:t>
                    </a:r>
                    <a:r>
                      <a:rPr lang="ru-RU" dirty="0" smtClean="0"/>
                      <a:t>2</a:t>
                    </a:r>
                    <a:endParaRPr lang="en-US" dirty="0"/>
                  </a:p>
                </c:rich>
              </c:tx>
              <c:showPercent val="1"/>
              <c:separator>. </c:separator>
            </c:dLbl>
            <c:dLbl>
              <c:idx val="3"/>
              <c:layout>
                <c:manualLayout>
                  <c:x val="-2.7038289462285401E-2"/>
                  <c:y val="8.4011767589535491E-3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3.</a:t>
                    </a:r>
                    <a:r>
                      <a:rPr lang="ru-RU" dirty="0" smtClean="0"/>
                      <a:t>5</a:t>
                    </a:r>
                    <a:endParaRPr lang="en-US" dirty="0"/>
                  </a:p>
                </c:rich>
              </c:tx>
              <c:showPercent val="1"/>
              <c:separator>. </c:separator>
            </c:dLbl>
            <c:dLbl>
              <c:idx val="4"/>
              <c:layout>
                <c:manualLayout>
                  <c:x val="2.4375044967395884E-2"/>
                  <c:y val="1.3726759496317943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1.</a:t>
                    </a:r>
                    <a:r>
                      <a:rPr lang="ru-RU" dirty="0" smtClean="0"/>
                      <a:t>5</a:t>
                    </a:r>
                    <a:endParaRPr lang="en-US" dirty="0"/>
                  </a:p>
                </c:rich>
              </c:tx>
              <c:showPercent val="1"/>
              <c:separator>. </c:separator>
            </c:dLbl>
            <c:numFmt formatCode="0.0%" sourceLinked="0"/>
            <c:txPr>
              <a:bodyPr/>
              <a:lstStyle/>
              <a:p>
                <a:pPr>
                  <a:defRPr sz="1200" b="1" i="1">
                    <a:solidFill>
                      <a:srgbClr val="002060"/>
                    </a:solidFill>
                    <a:latin typeface="Bookman Old Style" pitchFamily="18" charset="0"/>
                  </a:defRPr>
                </a:pPr>
                <a:endParaRPr lang="ru-RU"/>
              </a:p>
            </c:txPr>
            <c:showPercent val="1"/>
            <c:separator>. </c:separator>
          </c:dLbls>
          <c:cat>
            <c:strRef>
              <c:f>Лист1!$L$9:$L$13</c:f>
              <c:strCache>
                <c:ptCount val="5"/>
                <c:pt idx="0">
                  <c:v>первые </c:v>
                </c:pt>
                <c:pt idx="1">
                  <c:v>вторые</c:v>
                </c:pt>
                <c:pt idx="2">
                  <c:v>третьи</c:v>
                </c:pt>
                <c:pt idx="3">
                  <c:v>четвертые</c:v>
                </c:pt>
                <c:pt idx="4">
                  <c:v>пятые и более</c:v>
                </c:pt>
              </c:strCache>
            </c:strRef>
          </c:cat>
          <c:val>
            <c:numRef>
              <c:f>Лист1!$M$9:$M$13</c:f>
              <c:numCache>
                <c:formatCode>0.0</c:formatCode>
                <c:ptCount val="5"/>
                <c:pt idx="0">
                  <c:v>36.4</c:v>
                </c:pt>
                <c:pt idx="1">
                  <c:v>42.4</c:v>
                </c:pt>
                <c:pt idx="2">
                  <c:v>16.2</c:v>
                </c:pt>
                <c:pt idx="3">
                  <c:v>3.5</c:v>
                </c:pt>
                <c:pt idx="4">
                  <c:v>1.5</c:v>
                </c:pt>
              </c:numCache>
            </c:numRef>
          </c:val>
        </c:ser>
        <c:dLbls>
          <c:showPercent val="1"/>
        </c:dLbls>
        <c:firstSliceAng val="0"/>
      </c:pieChart>
      <c:spPr>
        <a:noFill/>
        <a:ln w="25400">
          <a:noFill/>
        </a:ln>
      </c:spPr>
    </c:plotArea>
    <c:legend>
      <c:legendPos val="b"/>
      <c:layout>
        <c:manualLayout>
          <c:xMode val="edge"/>
          <c:yMode val="edge"/>
          <c:x val="3.3443702288675291E-2"/>
          <c:y val="0.81386971205515191"/>
          <c:w val="0.94430092401574628"/>
          <c:h val="0.18250219542448975"/>
        </c:manualLayout>
      </c:layout>
      <c:txPr>
        <a:bodyPr/>
        <a:lstStyle/>
        <a:p>
          <a:pPr>
            <a:defRPr sz="1200" b="1" i="1">
              <a:solidFill>
                <a:srgbClr val="002060"/>
              </a:solidFill>
              <a:latin typeface="Bookman Old Style" pitchFamily="18" charset="0"/>
            </a:defRPr>
          </a:pPr>
          <a:endParaRPr lang="ru-RU"/>
        </a:p>
      </c:txPr>
    </c:legend>
    <c:plotVisOnly val="1"/>
    <c:dispBlanksAs val="zero"/>
  </c:chart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style val="26"/>
  <c:chart>
    <c:autoTitleDeleted val="1"/>
    <c:plotArea>
      <c:layout>
        <c:manualLayout>
          <c:layoutTarget val="inner"/>
          <c:xMode val="edge"/>
          <c:yMode val="edge"/>
          <c:x val="3.3736913546092234E-2"/>
          <c:y val="4.1431261770244816E-2"/>
          <c:w val="0.4838666755372239"/>
          <c:h val="0.95338345418687065"/>
        </c:manualLayout>
      </c:layout>
      <c:doughnutChart>
        <c:varyColors val="1"/>
        <c:ser>
          <c:idx val="0"/>
          <c:order val="0"/>
          <c:tx>
            <c:strRef>
              <c:f>Лист2!$L$8</c:f>
              <c:strCache>
                <c:ptCount val="1"/>
                <c:pt idx="0">
                  <c:v>Число умерших </c:v>
                </c:pt>
              </c:strCache>
            </c:strRef>
          </c:tx>
          <c:explosion val="25"/>
          <c:dLbls>
            <c:dLbl>
              <c:idx val="2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10.5%</a:t>
                    </a:r>
                    <a:endParaRPr lang="ru-RU" dirty="0"/>
                  </a:p>
                </c:rich>
              </c:tx>
              <c:showPercent val="1"/>
            </c:dLbl>
            <c:dLbl>
              <c:idx val="4"/>
              <c:layout>
                <c:manualLayout>
                  <c:x val="-2.8828740483678311E-3"/>
                  <c:y val="-1.1299435028248589E-2"/>
                </c:manualLayout>
              </c:layout>
              <c:showPercent val="1"/>
            </c:dLbl>
            <c:dLbl>
              <c:idx val="5"/>
              <c:layout>
                <c:manualLayout>
                  <c:x val="-7.2071851209195301E-3"/>
                  <c:y val="-2.2598870056497147E-2"/>
                </c:manualLayout>
              </c:layout>
              <c:showPercent val="1"/>
            </c:dLbl>
            <c:dLbl>
              <c:idx val="6"/>
              <c:layout>
                <c:manualLayout>
                  <c:x val="-9.5579759591004204E-3"/>
                  <c:y val="-7.5329566854990598E-3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6.8%</a:t>
                    </a:r>
                    <a:endParaRPr lang="ru-RU" dirty="0"/>
                  </a:p>
                </c:rich>
              </c:tx>
              <c:showPercent val="1"/>
            </c:dLbl>
            <c:dLbl>
              <c:idx val="7"/>
              <c:layout>
                <c:manualLayout>
                  <c:x val="-3.7922278623647846E-3"/>
                  <c:y val="-1.1299435028248589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1.5</a:t>
                    </a:r>
                    <a:endParaRPr lang="ru-RU" dirty="0"/>
                  </a:p>
                </c:rich>
              </c:tx>
              <c:showPercent val="1"/>
            </c:dLbl>
            <c:dLbl>
              <c:idx val="8"/>
              <c:layout>
                <c:manualLayout>
                  <c:x val="-1.3505016427842119E-2"/>
                  <c:y val="-4.8964218455743919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2.9</a:t>
                    </a:r>
                    <a:endParaRPr lang="ru-RU" dirty="0"/>
                  </a:p>
                </c:rich>
              </c:tx>
              <c:showPercent val="1"/>
            </c:dLbl>
            <c:dLbl>
              <c:idx val="9"/>
              <c:layout>
                <c:manualLayout>
                  <c:x val="-1.9115497922287709E-3"/>
                  <c:y val="-4.5197740112994364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5</a:t>
                    </a:r>
                    <a:r>
                      <a:rPr lang="en-US" dirty="0" smtClean="0"/>
                      <a:t>.</a:t>
                    </a:r>
                    <a:r>
                      <a:rPr lang="ru-RU" dirty="0" smtClean="0"/>
                      <a:t>5</a:t>
                    </a:r>
                    <a:endParaRPr lang="en-US" dirty="0"/>
                  </a:p>
                </c:rich>
              </c:tx>
              <c:showPercent val="1"/>
            </c:dLbl>
            <c:numFmt formatCode="0.0%" sourceLinked="0"/>
            <c:showPercent val="1"/>
          </c:dLbls>
          <c:cat>
            <c:strRef>
              <c:f>Лист2!$L$9:$L$18</c:f>
              <c:strCache>
                <c:ptCount val="10"/>
                <c:pt idx="0">
                  <c:v>Болезни системы кровообращения</c:v>
                </c:pt>
                <c:pt idx="1">
                  <c:v>Новообразования</c:v>
                </c:pt>
                <c:pt idx="2">
                  <c:v>Внешние причины</c:v>
                </c:pt>
                <c:pt idx="3">
                  <c:v>Болезни органов пищеварения</c:v>
                </c:pt>
                <c:pt idx="4">
                  <c:v>Болезни органов дыхания</c:v>
                </c:pt>
                <c:pt idx="5">
                  <c:v>Старость</c:v>
                </c:pt>
                <c:pt idx="6">
                  <c:v>Болезни нервной системы</c:v>
                </c:pt>
                <c:pt idx="7">
                  <c:v>Инфекционные и паразитарные болезни</c:v>
                </c:pt>
                <c:pt idx="8">
                  <c:v>Психические и поведенческие расстройства</c:v>
                </c:pt>
                <c:pt idx="9">
                  <c:v>Прочие</c:v>
                </c:pt>
              </c:strCache>
            </c:strRef>
          </c:cat>
          <c:val>
            <c:numRef>
              <c:f>Лист2!$M$9:$M$18</c:f>
              <c:numCache>
                <c:formatCode>0.0</c:formatCode>
                <c:ptCount val="10"/>
                <c:pt idx="0">
                  <c:v>43.4</c:v>
                </c:pt>
                <c:pt idx="1">
                  <c:v>14.7</c:v>
                </c:pt>
                <c:pt idx="2">
                  <c:v>10.5</c:v>
                </c:pt>
                <c:pt idx="3">
                  <c:v>6.3</c:v>
                </c:pt>
                <c:pt idx="4">
                  <c:v>3.7</c:v>
                </c:pt>
                <c:pt idx="5">
                  <c:v>4.5999999999999996</c:v>
                </c:pt>
                <c:pt idx="6">
                  <c:v>6.8</c:v>
                </c:pt>
                <c:pt idx="7">
                  <c:v>1.5</c:v>
                </c:pt>
                <c:pt idx="8">
                  <c:v>2.9</c:v>
                </c:pt>
                <c:pt idx="9">
                  <c:v>5.5</c:v>
                </c:pt>
              </c:numCache>
            </c:numRef>
          </c:val>
        </c:ser>
        <c:dLbls>
          <c:showPercent val="1"/>
        </c:dLbls>
        <c:firstSliceAng val="0"/>
        <c:holeSize val="50"/>
      </c:doughnutChart>
    </c:plotArea>
    <c:legend>
      <c:legendPos val="r"/>
      <c:layout>
        <c:manualLayout>
          <c:xMode val="edge"/>
          <c:yMode val="edge"/>
          <c:x val="0.46479976737249451"/>
          <c:y val="0"/>
          <c:w val="0.49051563715023783"/>
          <c:h val="1"/>
        </c:manualLayout>
      </c:layout>
      <c:txPr>
        <a:bodyPr/>
        <a:lstStyle/>
        <a:p>
          <a:pPr>
            <a:defRPr sz="1200"/>
          </a:pPr>
          <a:endParaRPr lang="ru-RU"/>
        </a:p>
      </c:txPr>
    </c:legend>
    <c:plotVisOnly val="1"/>
  </c:chart>
  <c:txPr>
    <a:bodyPr/>
    <a:lstStyle/>
    <a:p>
      <a:pPr>
        <a:defRPr sz="1400" b="1" i="1">
          <a:solidFill>
            <a:srgbClr val="002060"/>
          </a:solidFill>
          <a:latin typeface="Bookman Old Style" pitchFamily="18" charset="0"/>
        </a:defRPr>
      </a:pPr>
      <a:endParaRPr lang="ru-RU"/>
    </a:p>
  </c:txPr>
  <c:externalData r:id="rId1"/>
  <c:userShapes r:id="rId2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style val="29"/>
  <c:chart>
    <c:title>
      <c:tx>
        <c:rich>
          <a:bodyPr/>
          <a:lstStyle/>
          <a:p>
            <a:pPr>
              <a:defRPr/>
            </a:pPr>
            <a:r>
              <a:rPr lang="ru-RU"/>
              <a:t>Умершие от внешних причин (человек)</a:t>
            </a:r>
          </a:p>
        </c:rich>
      </c:tx>
      <c:layout/>
    </c:title>
    <c:view3D>
      <c:rAngAx val="1"/>
    </c:view3D>
    <c:floor>
      <c:spPr>
        <a:solidFill>
          <a:srgbClr val="92D050"/>
        </a:solidFill>
        <a:ln>
          <a:solidFill>
            <a:srgbClr val="92D050"/>
          </a:solidFill>
        </a:ln>
      </c:spPr>
    </c:floor>
    <c:plotArea>
      <c:layout>
        <c:manualLayout>
          <c:layoutTarget val="inner"/>
          <c:xMode val="edge"/>
          <c:yMode val="edge"/>
          <c:x val="0.47404165330588732"/>
          <c:y val="0.13371363167827077"/>
          <c:w val="0.50579812124593371"/>
          <c:h val="0.85677953350635272"/>
        </c:manualLayout>
      </c:layout>
      <c:bar3DChart>
        <c:barDir val="bar"/>
        <c:grouping val="clustered"/>
        <c:ser>
          <c:idx val="0"/>
          <c:order val="0"/>
          <c:tx>
            <c:strRef>
              <c:f>Лист2!$L$24</c:f>
              <c:strCache>
                <c:ptCount val="1"/>
                <c:pt idx="0">
                  <c:v>Умершие от внешних причин (человек)</c:v>
                </c:pt>
              </c:strCache>
            </c:strRef>
          </c:tx>
          <c:dLbls>
            <c:txPr>
              <a:bodyPr/>
              <a:lstStyle/>
              <a:p>
                <a:pPr>
                  <a:defRPr sz="1400" baseline="0"/>
                </a:pPr>
                <a:endParaRPr lang="ru-RU"/>
              </a:p>
            </c:txPr>
            <c:showVal val="1"/>
          </c:dLbls>
          <c:cat>
            <c:strRef>
              <c:f>Лист2!$K$25:$K$32</c:f>
              <c:strCache>
                <c:ptCount val="8"/>
                <c:pt idx="0">
                  <c:v>Случайные утопления</c:v>
                </c:pt>
                <c:pt idx="1">
                  <c:v>Случайные падения</c:v>
                </c:pt>
                <c:pt idx="2">
                  <c:v>Прочие случайные отравления</c:v>
                </c:pt>
                <c:pt idx="3">
                  <c:v>Убийства</c:v>
                </c:pt>
                <c:pt idx="4">
                  <c:v>Воздействие низкой температуры</c:v>
                </c:pt>
                <c:pt idx="5">
                  <c:v>Случайные отравления алкоголем</c:v>
                </c:pt>
                <c:pt idx="6">
                  <c:v>Транспортные несчастные случаи</c:v>
                </c:pt>
                <c:pt idx="7">
                  <c:v>Самоубийства</c:v>
                </c:pt>
              </c:strCache>
            </c:strRef>
          </c:cat>
          <c:val>
            <c:numRef>
              <c:f>Лист2!$L$25:$L$32</c:f>
              <c:numCache>
                <c:formatCode>General</c:formatCode>
                <c:ptCount val="8"/>
                <c:pt idx="0">
                  <c:v>65</c:v>
                </c:pt>
                <c:pt idx="1">
                  <c:v>99</c:v>
                </c:pt>
                <c:pt idx="2">
                  <c:v>110</c:v>
                </c:pt>
                <c:pt idx="3">
                  <c:v>128</c:v>
                </c:pt>
                <c:pt idx="4">
                  <c:v>134</c:v>
                </c:pt>
                <c:pt idx="5">
                  <c:v>226</c:v>
                </c:pt>
                <c:pt idx="6">
                  <c:v>240</c:v>
                </c:pt>
                <c:pt idx="7">
                  <c:v>513</c:v>
                </c:pt>
              </c:numCache>
            </c:numRef>
          </c:val>
        </c:ser>
        <c:dLbls>
          <c:showVal val="1"/>
        </c:dLbls>
        <c:shape val="cylinder"/>
        <c:axId val="68099072"/>
        <c:axId val="68326144"/>
        <c:axId val="0"/>
      </c:bar3DChart>
      <c:catAx>
        <c:axId val="68099072"/>
        <c:scaling>
          <c:orientation val="minMax"/>
        </c:scaling>
        <c:axPos val="l"/>
        <c:majorTickMark val="none"/>
        <c:tickLblPos val="nextTo"/>
        <c:txPr>
          <a:bodyPr/>
          <a:lstStyle/>
          <a:p>
            <a:pPr>
              <a:defRPr sz="1200" baseline="0"/>
            </a:pPr>
            <a:endParaRPr lang="ru-RU"/>
          </a:p>
        </c:txPr>
        <c:crossAx val="68326144"/>
        <c:crosses val="autoZero"/>
        <c:auto val="1"/>
        <c:lblAlgn val="ctr"/>
        <c:lblOffset val="100"/>
      </c:catAx>
      <c:valAx>
        <c:axId val="68326144"/>
        <c:scaling>
          <c:orientation val="minMax"/>
        </c:scaling>
        <c:delete val="1"/>
        <c:axPos val="b"/>
        <c:numFmt formatCode="General" sourceLinked="1"/>
        <c:majorTickMark val="none"/>
        <c:tickLblPos val="nextTo"/>
        <c:crossAx val="68099072"/>
        <c:crosses val="autoZero"/>
        <c:crossBetween val="between"/>
      </c:valAx>
    </c:plotArea>
    <c:plotVisOnly val="1"/>
  </c:chart>
  <c:txPr>
    <a:bodyPr/>
    <a:lstStyle/>
    <a:p>
      <a:pPr>
        <a:defRPr b="1" i="1" baseline="0">
          <a:solidFill>
            <a:schemeClr val="bg2">
              <a:lumMod val="75000"/>
            </a:schemeClr>
          </a:solidFill>
          <a:latin typeface="Bookman Old Style" pitchFamily="18" charset="0"/>
        </a:defRPr>
      </a:pPr>
      <a:endParaRPr lang="ru-RU"/>
    </a:p>
  </c:txPr>
  <c:externalData r:id="rId1"/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0.15306</cdr:x>
      <cdr:y>0.29661</cdr:y>
    </cdr:from>
    <cdr:to>
      <cdr:x>0.37755</cdr:x>
      <cdr:y>0.59963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1071538" y="1000132"/>
          <a:ext cx="1571636" cy="1021731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/>
        <a:p xmlns:a="http://schemas.openxmlformats.org/drawingml/2006/main">
          <a:pPr algn="ctr"/>
          <a:r>
            <a:rPr lang="ru-RU" sz="2000" b="1" i="1" dirty="0">
              <a:solidFill>
                <a:srgbClr val="002060"/>
              </a:solidFill>
              <a:latin typeface="Bookman Old Style" pitchFamily="18" charset="0"/>
            </a:rPr>
            <a:t>всего умерших </a:t>
          </a:r>
          <a:r>
            <a:rPr lang="ru-RU" sz="2000" b="1" i="1" dirty="0" smtClean="0">
              <a:solidFill>
                <a:srgbClr val="002060"/>
              </a:solidFill>
              <a:latin typeface="Bookman Old Style" pitchFamily="18" charset="0"/>
            </a:rPr>
            <a:t>18135 </a:t>
          </a:r>
          <a:r>
            <a:rPr lang="ru-RU" sz="2000" b="1" i="1" dirty="0" smtClean="0">
              <a:solidFill>
                <a:srgbClr val="002060"/>
              </a:solidFill>
              <a:latin typeface="Bookman Old Style" pitchFamily="18" charset="0"/>
            </a:rPr>
            <a:t>человек</a:t>
          </a:r>
          <a:endParaRPr lang="ru-RU" sz="2000" b="1" i="1" dirty="0">
            <a:solidFill>
              <a:srgbClr val="002060"/>
            </a:solidFill>
            <a:latin typeface="Bookman Old Style" pitchFamily="18" charset="0"/>
          </a:endParaRPr>
        </a:p>
      </cdr:txBody>
    </cdr:sp>
  </cdr:relSizeAnchor>
</c:userShap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9"/>
            <a:ext cx="84201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A3097D-B142-4D5E-8BA8-0F933BFB190C}" type="datetimeFigureOut">
              <a:rPr lang="ru-RU" smtClean="0"/>
              <a:pPr/>
              <a:t>18.04.2018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DD9336-321F-426A-9E8F-FA538B528DE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A3097D-B142-4D5E-8BA8-0F933BFB190C}" type="datetimeFigureOut">
              <a:rPr lang="ru-RU" smtClean="0"/>
              <a:pPr/>
              <a:t>18.04.2018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DD9336-321F-426A-9E8F-FA538B528DE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181850" y="274640"/>
            <a:ext cx="222885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95300" y="274640"/>
            <a:ext cx="652145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A3097D-B142-4D5E-8BA8-0F933BFB190C}" type="datetimeFigureOut">
              <a:rPr lang="ru-RU" smtClean="0"/>
              <a:pPr/>
              <a:t>18.04.2018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DD9336-321F-426A-9E8F-FA538B528DE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A3097D-B142-4D5E-8BA8-0F933BFB190C}" type="datetimeFigureOut">
              <a:rPr lang="ru-RU" smtClean="0"/>
              <a:pPr/>
              <a:t>18.04.2018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DD9336-321F-426A-9E8F-FA538B528DE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7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A3097D-B142-4D5E-8BA8-0F933BFB190C}" type="datetimeFigureOut">
              <a:rPr lang="ru-RU" smtClean="0"/>
              <a:pPr/>
              <a:t>18.04.2018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DD9336-321F-426A-9E8F-FA538B528DE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95300" y="1600204"/>
            <a:ext cx="437515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035550" y="1600204"/>
            <a:ext cx="437515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A3097D-B142-4D5E-8BA8-0F933BFB190C}" type="datetimeFigureOut">
              <a:rPr lang="ru-RU" smtClean="0"/>
              <a:pPr/>
              <a:t>18.04.2018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DD9336-321F-426A-9E8F-FA538B528DE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3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95303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5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5032115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A3097D-B142-4D5E-8BA8-0F933BFB190C}" type="datetimeFigureOut">
              <a:rPr lang="ru-RU" smtClean="0"/>
              <a:pPr/>
              <a:t>18.04.2018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DD9336-321F-426A-9E8F-FA538B528DE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A3097D-B142-4D5E-8BA8-0F933BFB190C}" type="datetimeFigureOut">
              <a:rPr lang="ru-RU" smtClean="0"/>
              <a:pPr/>
              <a:t>18.04.2018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DD9336-321F-426A-9E8F-FA538B528DE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A3097D-B142-4D5E-8BA8-0F933BFB190C}" type="datetimeFigureOut">
              <a:rPr lang="ru-RU" smtClean="0"/>
              <a:pPr/>
              <a:t>18.04.2018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DD9336-321F-426A-9E8F-FA538B528DE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5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872975" y="273053"/>
            <a:ext cx="553773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5" y="1435103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A3097D-B142-4D5E-8BA8-0F933BFB190C}" type="datetimeFigureOut">
              <a:rPr lang="ru-RU" smtClean="0"/>
              <a:pPr/>
              <a:t>18.04.2018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DD9336-321F-426A-9E8F-FA538B528DE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1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9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A3097D-B142-4D5E-8BA8-0F933BFB190C}" type="datetimeFigureOut">
              <a:rPr lang="ru-RU" smtClean="0"/>
              <a:pPr/>
              <a:t>18.04.2018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DD9336-321F-426A-9E8F-FA538B528DE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600204"/>
            <a:ext cx="89154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4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CA3097D-B142-4D5E-8BA8-0F933BFB190C}" type="datetimeFigureOut">
              <a:rPr lang="ru-RU" smtClean="0"/>
              <a:pPr/>
              <a:t>18.04.2018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4"/>
            <a:ext cx="31369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4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EDD9336-321F-426A-9E8F-FA538B528DE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chart" Target="../charts/chart2.xml"/><Relationship Id="rId4" Type="http://schemas.openxmlformats.org/officeDocument/2006/relationships/chart" Target="../charts/char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chart" Target="../charts/chart4.xml"/><Relationship Id="rId3" Type="http://schemas.openxmlformats.org/officeDocument/2006/relationships/chart" Target="../charts/chart3.xml"/><Relationship Id="rId7" Type="http://schemas.openxmlformats.org/officeDocument/2006/relationships/image" Target="../media/image7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86921" y="214294"/>
            <a:ext cx="9209550" cy="857255"/>
          </a:xfrm>
        </p:spPr>
        <p:txBody>
          <a:bodyPr>
            <a:normAutofit/>
          </a:bodyPr>
          <a:lstStyle/>
          <a:p>
            <a:r>
              <a:rPr lang="ru-RU" sz="2200" b="1" i="1" dirty="0" smtClean="0">
                <a:solidFill>
                  <a:srgbClr val="002060"/>
                </a:solidFill>
                <a:latin typeface="Bookman Old Style" pitchFamily="18" charset="0"/>
              </a:rPr>
              <a:t>Рождаемость в Удмуртской Республике </a:t>
            </a:r>
            <a:br>
              <a:rPr lang="ru-RU" sz="2200" b="1" i="1" dirty="0" smtClean="0">
                <a:solidFill>
                  <a:srgbClr val="002060"/>
                </a:solidFill>
                <a:latin typeface="Bookman Old Style" pitchFamily="18" charset="0"/>
              </a:rPr>
            </a:br>
            <a:r>
              <a:rPr lang="ru-RU" sz="2200" b="1" i="1" dirty="0" smtClean="0">
                <a:solidFill>
                  <a:srgbClr val="002060"/>
                </a:solidFill>
                <a:latin typeface="Bookman Old Style" pitchFamily="18" charset="0"/>
              </a:rPr>
              <a:t>в </a:t>
            </a:r>
            <a:r>
              <a:rPr lang="ru-RU" sz="2200" b="1" i="1" dirty="0" smtClean="0">
                <a:solidFill>
                  <a:srgbClr val="002060"/>
                </a:solidFill>
                <a:latin typeface="Bookman Old Style" pitchFamily="18" charset="0"/>
              </a:rPr>
              <a:t>201</a:t>
            </a:r>
            <a:r>
              <a:rPr lang="en-US" sz="2200" b="1" i="1" dirty="0" smtClean="0">
                <a:solidFill>
                  <a:srgbClr val="002060"/>
                </a:solidFill>
                <a:latin typeface="Bookman Old Style" pitchFamily="18" charset="0"/>
              </a:rPr>
              <a:t>7</a:t>
            </a:r>
            <a:r>
              <a:rPr lang="ru-RU" sz="2200" b="1" i="1" dirty="0" smtClean="0">
                <a:solidFill>
                  <a:srgbClr val="002060"/>
                </a:solidFill>
                <a:latin typeface="Bookman Old Style" pitchFamily="18" charset="0"/>
              </a:rPr>
              <a:t> </a:t>
            </a:r>
            <a:r>
              <a:rPr lang="ru-RU" sz="2200" b="1" i="1" dirty="0" smtClean="0">
                <a:solidFill>
                  <a:srgbClr val="002060"/>
                </a:solidFill>
                <a:latin typeface="Bookman Old Style" pitchFamily="18" charset="0"/>
              </a:rPr>
              <a:t>году</a:t>
            </a:r>
            <a:endParaRPr lang="ru-RU" sz="2200" b="1" i="1" dirty="0">
              <a:solidFill>
                <a:srgbClr val="002060"/>
              </a:solidFill>
              <a:latin typeface="Bookman Old Style" pitchFamily="18" charset="0"/>
            </a:endParaRPr>
          </a:p>
        </p:txBody>
      </p:sp>
      <p:pic>
        <p:nvPicPr>
          <p:cNvPr id="4" name="Рисунок 3" descr="9c34d149e3b8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6924" y="1142988"/>
            <a:ext cx="2863474" cy="1827053"/>
          </a:xfrm>
          <a:prstGeom prst="rect">
            <a:avLst/>
          </a:prstGeom>
          <a:effectLst>
            <a:softEdge rad="63500"/>
          </a:effectLst>
        </p:spPr>
      </p:pic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3327786" y="1000108"/>
          <a:ext cx="6268688" cy="2079699"/>
        </p:xfrm>
        <a:graphic>
          <a:graphicData uri="http://schemas.openxmlformats.org/drawingml/2006/table">
            <a:tbl>
              <a:tblPr/>
              <a:tblGrid>
                <a:gridCol w="3792168"/>
                <a:gridCol w="1279017"/>
                <a:gridCol w="1197503"/>
              </a:tblGrid>
              <a:tr h="244921">
                <a:tc>
                  <a:txBody>
                    <a:bodyPr/>
                    <a:lstStyle/>
                    <a:p>
                      <a:pPr algn="l" fontAlgn="b"/>
                      <a:endParaRPr lang="ru-RU" sz="1600" b="0" i="0" u="none" strike="noStrike" dirty="0">
                        <a:solidFill>
                          <a:srgbClr val="002060"/>
                        </a:solidFill>
                        <a:latin typeface="Arial Cyr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600" b="0" i="0" u="none" strike="noStrike">
                        <a:solidFill>
                          <a:srgbClr val="002060"/>
                        </a:solidFill>
                        <a:latin typeface="Arial Cyr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1" u="none" strike="noStrike" dirty="0">
                          <a:solidFill>
                            <a:srgbClr val="002060"/>
                          </a:solidFill>
                          <a:latin typeface="Bookman Old Style" pitchFamily="18" charset="0"/>
                        </a:rPr>
                        <a:t>человек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12335"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1" u="none" strike="noStrike" dirty="0">
                          <a:solidFill>
                            <a:srgbClr val="002060"/>
                          </a:solidFill>
                          <a:latin typeface="Bookman Old Style" pitchFamily="18" charset="0"/>
                        </a:rPr>
                        <a:t>Число родившихся </a:t>
                      </a:r>
                      <a:endParaRPr lang="ru-RU" sz="1600" b="1" i="1" u="none" strike="noStrike" dirty="0" smtClean="0">
                        <a:solidFill>
                          <a:srgbClr val="002060"/>
                        </a:solidFill>
                        <a:latin typeface="Bookman Old Style" pitchFamily="18" charset="0"/>
                      </a:endParaRPr>
                    </a:p>
                    <a:p>
                      <a:pPr algn="ctr" fontAlgn="b"/>
                      <a:r>
                        <a:rPr lang="ru-RU" sz="1600" b="1" i="1" u="none" strike="noStrike" dirty="0" smtClean="0">
                          <a:solidFill>
                            <a:srgbClr val="002060"/>
                          </a:solidFill>
                          <a:latin typeface="Bookman Old Style" pitchFamily="18" charset="0"/>
                        </a:rPr>
                        <a:t>(</a:t>
                      </a:r>
                      <a:r>
                        <a:rPr lang="ru-RU" sz="1600" b="1" i="1" u="none" strike="noStrike" dirty="0">
                          <a:solidFill>
                            <a:srgbClr val="002060"/>
                          </a:solidFill>
                          <a:latin typeface="Bookman Old Style" pitchFamily="18" charset="0"/>
                        </a:rPr>
                        <a:t>без мертворожденных)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3">
                            <a:lumMod val="60000"/>
                            <a:lumOff val="40000"/>
                            <a:shade val="30000"/>
                            <a:satMod val="115000"/>
                          </a:schemeClr>
                        </a:gs>
                        <a:gs pos="50000">
                          <a:schemeClr val="accent3">
                            <a:lumMod val="60000"/>
                            <a:lumOff val="40000"/>
                            <a:shade val="67500"/>
                            <a:satMod val="115000"/>
                          </a:schemeClr>
                        </a:gs>
                        <a:gs pos="100000">
                          <a:schemeClr val="accent3">
                            <a:lumMod val="60000"/>
                            <a:lumOff val="40000"/>
                            <a:shade val="100000"/>
                            <a:satMod val="115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1" u="none" strike="noStrike" dirty="0" smtClean="0">
                          <a:solidFill>
                            <a:srgbClr val="002060"/>
                          </a:solidFill>
                          <a:latin typeface="Bookman Old Style" pitchFamily="18" charset="0"/>
                        </a:rPr>
                        <a:t>2016 </a:t>
                      </a:r>
                      <a:r>
                        <a:rPr lang="ru-RU" sz="1600" b="1" i="1" u="none" strike="noStrike" dirty="0">
                          <a:solidFill>
                            <a:srgbClr val="002060"/>
                          </a:solidFill>
                          <a:latin typeface="Bookman Old Style" pitchFamily="18" charset="0"/>
                        </a:rPr>
                        <a:t>год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3">
                            <a:lumMod val="60000"/>
                            <a:lumOff val="40000"/>
                            <a:shade val="30000"/>
                            <a:satMod val="115000"/>
                          </a:schemeClr>
                        </a:gs>
                        <a:gs pos="50000">
                          <a:schemeClr val="accent3">
                            <a:lumMod val="60000"/>
                            <a:lumOff val="40000"/>
                            <a:shade val="67500"/>
                            <a:satMod val="115000"/>
                          </a:schemeClr>
                        </a:gs>
                        <a:gs pos="100000">
                          <a:schemeClr val="accent3">
                            <a:lumMod val="60000"/>
                            <a:lumOff val="40000"/>
                            <a:shade val="100000"/>
                            <a:satMod val="115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1" u="none" strike="noStrike" dirty="0" smtClean="0">
                          <a:solidFill>
                            <a:srgbClr val="002060"/>
                          </a:solidFill>
                          <a:latin typeface="Bookman Old Style" pitchFamily="18" charset="0"/>
                        </a:rPr>
                        <a:t>2017 </a:t>
                      </a:r>
                      <a:r>
                        <a:rPr lang="ru-RU" sz="1600" b="1" i="1" u="none" strike="noStrike" dirty="0">
                          <a:solidFill>
                            <a:srgbClr val="002060"/>
                          </a:solidFill>
                          <a:latin typeface="Bookman Old Style" pitchFamily="18" charset="0"/>
                        </a:rPr>
                        <a:t>год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3">
                            <a:lumMod val="60000"/>
                            <a:lumOff val="40000"/>
                            <a:shade val="30000"/>
                            <a:satMod val="115000"/>
                          </a:schemeClr>
                        </a:gs>
                        <a:gs pos="50000">
                          <a:schemeClr val="accent3">
                            <a:lumMod val="60000"/>
                            <a:lumOff val="40000"/>
                            <a:shade val="67500"/>
                            <a:satMod val="115000"/>
                          </a:schemeClr>
                        </a:gs>
                        <a:gs pos="100000">
                          <a:schemeClr val="accent3">
                            <a:lumMod val="60000"/>
                            <a:lumOff val="40000"/>
                            <a:shade val="100000"/>
                            <a:satMod val="115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</a:tr>
              <a:tr h="244921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1" i="1" u="none" strike="noStrike" dirty="0" smtClean="0">
                          <a:solidFill>
                            <a:srgbClr val="002060"/>
                          </a:solidFill>
                          <a:latin typeface="Bookman Old Style" pitchFamily="18" charset="0"/>
                        </a:rPr>
                        <a:t>  Всего </a:t>
                      </a:r>
                      <a:r>
                        <a:rPr lang="ru-RU" sz="1600" b="1" i="1" u="none" strike="noStrike" dirty="0">
                          <a:solidFill>
                            <a:srgbClr val="002060"/>
                          </a:solidFill>
                          <a:latin typeface="Bookman Old Style" pitchFamily="18" charset="0"/>
                        </a:rPr>
                        <a:t>детей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1" u="none" strike="noStrike" dirty="0" smtClean="0">
                          <a:solidFill>
                            <a:srgbClr val="002060"/>
                          </a:solidFill>
                          <a:latin typeface="Bookman Old Style" pitchFamily="18" charset="0"/>
                        </a:rPr>
                        <a:t>20995</a:t>
                      </a:r>
                      <a:endParaRPr lang="ru-RU" sz="1600" b="1" i="1" u="none" strike="noStrike" dirty="0">
                        <a:solidFill>
                          <a:srgbClr val="002060"/>
                        </a:solidFill>
                        <a:latin typeface="Bookman Old Style" pitchFamily="18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1" u="none" strike="noStrike" dirty="0" smtClean="0">
                          <a:solidFill>
                            <a:srgbClr val="002060"/>
                          </a:solidFill>
                          <a:latin typeface="Bookman Old Style" pitchFamily="18" charset="0"/>
                        </a:rPr>
                        <a:t>17877</a:t>
                      </a:r>
                      <a:endParaRPr lang="ru-RU" sz="1600" b="1" i="1" u="none" strike="noStrike" dirty="0">
                        <a:solidFill>
                          <a:srgbClr val="002060"/>
                        </a:solidFill>
                        <a:latin typeface="Bookman Old Style" pitchFamily="18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44921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1" i="1" u="none" strike="noStrike" dirty="0" smtClean="0">
                          <a:solidFill>
                            <a:srgbClr val="002060"/>
                          </a:solidFill>
                          <a:latin typeface="Bookman Old Style" pitchFamily="18" charset="0"/>
                        </a:rPr>
                        <a:t>  Мальчиков</a:t>
                      </a:r>
                      <a:endParaRPr lang="ru-RU" sz="1600" b="1" i="1" u="none" strike="noStrike" dirty="0">
                        <a:solidFill>
                          <a:srgbClr val="002060"/>
                        </a:solidFill>
                        <a:latin typeface="Bookman Old Style" pitchFamily="18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1" u="none" strike="noStrike" dirty="0" smtClean="0">
                          <a:solidFill>
                            <a:srgbClr val="002060"/>
                          </a:solidFill>
                          <a:latin typeface="Bookman Old Style" pitchFamily="18" charset="0"/>
                        </a:rPr>
                        <a:t>10695</a:t>
                      </a:r>
                      <a:endParaRPr lang="ru-RU" sz="1600" b="1" i="1" u="none" strike="noStrike" dirty="0">
                        <a:solidFill>
                          <a:srgbClr val="002060"/>
                        </a:solidFill>
                        <a:latin typeface="Bookman Old Style" pitchFamily="18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1" u="none" strike="noStrike" dirty="0" smtClean="0">
                          <a:solidFill>
                            <a:srgbClr val="002060"/>
                          </a:solidFill>
                          <a:latin typeface="Bookman Old Style" pitchFamily="18" charset="0"/>
                        </a:rPr>
                        <a:t>9282</a:t>
                      </a:r>
                      <a:endParaRPr lang="ru-RU" sz="1600" b="1" i="1" u="none" strike="noStrike" dirty="0">
                        <a:solidFill>
                          <a:srgbClr val="002060"/>
                        </a:solidFill>
                        <a:latin typeface="Bookman Old Style" pitchFamily="18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44921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1" i="1" u="none" strike="noStrike" dirty="0" smtClean="0">
                          <a:solidFill>
                            <a:srgbClr val="002060"/>
                          </a:solidFill>
                          <a:latin typeface="Bookman Old Style" pitchFamily="18" charset="0"/>
                        </a:rPr>
                        <a:t>  Девочек</a:t>
                      </a:r>
                      <a:endParaRPr lang="ru-RU" sz="1600" b="1" i="1" u="none" strike="noStrike" dirty="0">
                        <a:solidFill>
                          <a:srgbClr val="002060"/>
                        </a:solidFill>
                        <a:latin typeface="Bookman Old Style" pitchFamily="18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1" u="none" strike="noStrike" dirty="0" smtClean="0">
                          <a:solidFill>
                            <a:srgbClr val="002060"/>
                          </a:solidFill>
                          <a:latin typeface="Bookman Old Style" pitchFamily="18" charset="0"/>
                        </a:rPr>
                        <a:t>10300</a:t>
                      </a:r>
                      <a:endParaRPr lang="ru-RU" sz="1600" b="1" i="1" u="none" strike="noStrike" dirty="0">
                        <a:solidFill>
                          <a:srgbClr val="002060"/>
                        </a:solidFill>
                        <a:latin typeface="Bookman Old Style" pitchFamily="18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1" u="none" strike="noStrike" dirty="0" smtClean="0">
                          <a:solidFill>
                            <a:srgbClr val="002060"/>
                          </a:solidFill>
                          <a:latin typeface="Bookman Old Style" pitchFamily="18" charset="0"/>
                        </a:rPr>
                        <a:t>8595</a:t>
                      </a:r>
                      <a:endParaRPr lang="ru-RU" sz="1600" b="1" i="1" u="none" strike="noStrike" dirty="0">
                        <a:solidFill>
                          <a:srgbClr val="002060"/>
                        </a:solidFill>
                        <a:latin typeface="Bookman Old Style" pitchFamily="18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79712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1" i="1" u="none" strike="noStrike" dirty="0" smtClean="0">
                          <a:solidFill>
                            <a:srgbClr val="002060"/>
                          </a:solidFill>
                          <a:latin typeface="Bookman Old Style" pitchFamily="18" charset="0"/>
                        </a:rPr>
                        <a:t>  На </a:t>
                      </a:r>
                      <a:r>
                        <a:rPr lang="ru-RU" sz="1600" b="1" i="1" u="none" strike="noStrike" dirty="0">
                          <a:solidFill>
                            <a:srgbClr val="002060"/>
                          </a:solidFill>
                          <a:latin typeface="Bookman Old Style" pitchFamily="18" charset="0"/>
                        </a:rPr>
                        <a:t>100 девочек </a:t>
                      </a:r>
                      <a:r>
                        <a:rPr lang="ru-RU" sz="1600" b="1" i="1" u="none" strike="noStrike" dirty="0" smtClean="0">
                          <a:solidFill>
                            <a:srgbClr val="002060"/>
                          </a:solidFill>
                          <a:latin typeface="Bookman Old Style" pitchFamily="18" charset="0"/>
                        </a:rPr>
                        <a:t>родилось</a:t>
                      </a:r>
                    </a:p>
                    <a:p>
                      <a:pPr algn="l" fontAlgn="b"/>
                      <a:r>
                        <a:rPr lang="ru-RU" sz="1600" b="1" i="1" u="none" strike="noStrike" dirty="0" smtClean="0">
                          <a:solidFill>
                            <a:srgbClr val="002060"/>
                          </a:solidFill>
                          <a:latin typeface="Bookman Old Style" pitchFamily="18" charset="0"/>
                        </a:rPr>
                        <a:t>  мальчиков</a:t>
                      </a:r>
                      <a:endParaRPr lang="ru-RU" sz="1600" b="1" i="1" u="none" strike="noStrike" dirty="0">
                        <a:solidFill>
                          <a:srgbClr val="002060"/>
                        </a:solidFill>
                        <a:latin typeface="Bookman Old Style" pitchFamily="18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1" u="none" strike="noStrike" dirty="0" smtClean="0">
                          <a:solidFill>
                            <a:srgbClr val="002060"/>
                          </a:solidFill>
                          <a:latin typeface="Bookman Old Style" pitchFamily="18" charset="0"/>
                        </a:rPr>
                        <a:t>104</a:t>
                      </a:r>
                      <a:endParaRPr lang="ru-RU" sz="1600" b="1" i="1" u="none" strike="noStrike" dirty="0">
                        <a:solidFill>
                          <a:srgbClr val="002060"/>
                        </a:solidFill>
                        <a:latin typeface="Bookman Old Style" pitchFamily="18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1" u="none" strike="noStrike" dirty="0" smtClean="0">
                          <a:solidFill>
                            <a:srgbClr val="002060"/>
                          </a:solidFill>
                          <a:latin typeface="Bookman Old Style" pitchFamily="18" charset="0"/>
                        </a:rPr>
                        <a:t>108</a:t>
                      </a:r>
                      <a:endParaRPr lang="ru-RU" sz="1600" b="1" i="1" u="none" strike="noStrike" dirty="0">
                        <a:solidFill>
                          <a:srgbClr val="002060"/>
                        </a:solidFill>
                        <a:latin typeface="Bookman Old Style" pitchFamily="18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9" name="Таблица 8"/>
          <p:cNvGraphicFramePr>
            <a:graphicFrameLocks noGrp="1"/>
          </p:cNvGraphicFramePr>
          <p:nvPr/>
        </p:nvGraphicFramePr>
        <p:xfrm>
          <a:off x="851269" y="2928934"/>
          <a:ext cx="6113903" cy="480060"/>
        </p:xfrm>
        <a:graphic>
          <a:graphicData uri="http://schemas.openxmlformats.org/drawingml/2006/table">
            <a:tbl>
              <a:tblPr/>
              <a:tblGrid>
                <a:gridCol w="6113903"/>
              </a:tblGrid>
              <a:tr h="480060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1" i="1" u="none" strike="noStrike" dirty="0" smtClean="0">
                          <a:solidFill>
                            <a:srgbClr val="002060"/>
                          </a:solidFill>
                          <a:latin typeface="Bookman Old Style" pitchFamily="18" charset="0"/>
                        </a:rPr>
                        <a:t>Распределение </a:t>
                      </a:r>
                      <a:r>
                        <a:rPr lang="ru-RU" sz="1600" b="1" i="1" u="none" strike="noStrike" dirty="0">
                          <a:solidFill>
                            <a:srgbClr val="002060"/>
                          </a:solidFill>
                          <a:latin typeface="Bookman Old Style" pitchFamily="18" charset="0"/>
                        </a:rPr>
                        <a:t>родившихся по </a:t>
                      </a:r>
                      <a:r>
                        <a:rPr lang="ru-RU" sz="1600" b="1" i="1" u="none" strike="noStrike" dirty="0" smtClean="0">
                          <a:solidFill>
                            <a:srgbClr val="002060"/>
                          </a:solidFill>
                          <a:latin typeface="Bookman Old Style" pitchFamily="18" charset="0"/>
                        </a:rPr>
                        <a:t>возрасту матери </a:t>
                      </a:r>
                      <a:endParaRPr lang="ru-RU" sz="1600" b="1" i="1" u="none" strike="noStrike" dirty="0">
                        <a:solidFill>
                          <a:srgbClr val="002060"/>
                        </a:solidFill>
                        <a:latin typeface="Bookman Old Style" pitchFamily="18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graphicFrame>
        <p:nvGraphicFramePr>
          <p:cNvPr id="10" name="Object 2"/>
          <p:cNvGraphicFramePr>
            <a:graphicFrameLocks noChangeAspect="1"/>
          </p:cNvGraphicFramePr>
          <p:nvPr/>
        </p:nvGraphicFramePr>
        <p:xfrm>
          <a:off x="328091" y="3123762"/>
          <a:ext cx="6482297" cy="352126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8" name="Диаграмма 7"/>
          <p:cNvGraphicFramePr>
            <a:graphicFrameLocks/>
          </p:cNvGraphicFramePr>
          <p:nvPr/>
        </p:nvGraphicFramePr>
        <p:xfrm>
          <a:off x="6334101" y="3143248"/>
          <a:ext cx="3405245" cy="35004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" name="Диаграмма 17"/>
          <p:cNvGraphicFramePr/>
          <p:nvPr/>
        </p:nvGraphicFramePr>
        <p:xfrm>
          <a:off x="-261974" y="642918"/>
          <a:ext cx="8810652" cy="33718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41703" y="214295"/>
            <a:ext cx="8977375" cy="500065"/>
          </a:xfrm>
        </p:spPr>
        <p:txBody>
          <a:bodyPr>
            <a:normAutofit/>
          </a:bodyPr>
          <a:lstStyle/>
          <a:p>
            <a:r>
              <a:rPr lang="ru-RU" sz="2200" b="1" i="1" dirty="0" smtClean="0">
                <a:solidFill>
                  <a:srgbClr val="002060"/>
                </a:solidFill>
                <a:latin typeface="Bookman Old Style" pitchFamily="18" charset="0"/>
              </a:rPr>
              <a:t>Смертность в Удмуртской Республике в </a:t>
            </a:r>
            <a:r>
              <a:rPr lang="ru-RU" sz="2200" b="1" i="1" dirty="0" smtClean="0">
                <a:solidFill>
                  <a:srgbClr val="002060"/>
                </a:solidFill>
                <a:latin typeface="Bookman Old Style" pitchFamily="18" charset="0"/>
              </a:rPr>
              <a:t>201</a:t>
            </a:r>
            <a:r>
              <a:rPr lang="ru-RU" sz="2200" b="1" i="1" dirty="0" smtClean="0">
                <a:solidFill>
                  <a:srgbClr val="002060"/>
                </a:solidFill>
                <a:latin typeface="Bookman Old Style" pitchFamily="18" charset="0"/>
              </a:rPr>
              <a:t>7</a:t>
            </a:r>
            <a:r>
              <a:rPr lang="ru-RU" sz="2200" b="1" i="1" dirty="0" smtClean="0">
                <a:solidFill>
                  <a:srgbClr val="002060"/>
                </a:solidFill>
                <a:latin typeface="Bookman Old Style" pitchFamily="18" charset="0"/>
              </a:rPr>
              <a:t> </a:t>
            </a:r>
            <a:r>
              <a:rPr lang="ru-RU" sz="2200" b="1" i="1" dirty="0" smtClean="0">
                <a:solidFill>
                  <a:srgbClr val="002060"/>
                </a:solidFill>
                <a:latin typeface="Bookman Old Style" pitchFamily="18" charset="0"/>
              </a:rPr>
              <a:t>году</a:t>
            </a:r>
            <a:endParaRPr lang="ru-RU" sz="2200" b="1" i="1" dirty="0">
              <a:solidFill>
                <a:srgbClr val="002060"/>
              </a:solidFill>
              <a:latin typeface="Bookman Old Style" pitchFamily="18" charset="0"/>
            </a:endParaRPr>
          </a:p>
        </p:txBody>
      </p:sp>
      <p:pic>
        <p:nvPicPr>
          <p:cNvPr id="12" name="Рисунок 11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32139" y="4286257"/>
            <a:ext cx="1238261" cy="7858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</p:pic>
      <p:pic>
        <p:nvPicPr>
          <p:cNvPr id="10" name="Рисунок 9"/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745168" y="857232"/>
            <a:ext cx="619128" cy="1500198"/>
          </a:xfrm>
          <a:prstGeom prst="rect">
            <a:avLst/>
          </a:prstGeom>
          <a:blipFill>
            <a:blip r:embed="rId2"/>
            <a:tile tx="0" ty="0" sx="100000" sy="100000" flip="none" algn="tl"/>
          </a:blipFill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</p:pic>
      <p:pic>
        <p:nvPicPr>
          <p:cNvPr id="13" name="Рисунок 12"/>
          <p:cNvPicPr/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32139" y="5500702"/>
            <a:ext cx="1315652" cy="7858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</p:pic>
      <p:sp>
        <p:nvSpPr>
          <p:cNvPr id="11" name="TextBox 10"/>
          <p:cNvSpPr txBox="1"/>
          <p:nvPr/>
        </p:nvSpPr>
        <p:spPr>
          <a:xfrm>
            <a:off x="1547789" y="4143380"/>
            <a:ext cx="1470433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i="1" dirty="0" smtClean="0">
                <a:solidFill>
                  <a:srgbClr val="002060"/>
                </a:solidFill>
                <a:latin typeface="Bookman Old Style" pitchFamily="18" charset="0"/>
              </a:rPr>
              <a:t>в городских поселениях</a:t>
            </a:r>
          </a:p>
          <a:p>
            <a:r>
              <a:rPr lang="ru-RU" b="1" i="1" dirty="0" smtClean="0">
                <a:solidFill>
                  <a:srgbClr val="002060"/>
                </a:solidFill>
                <a:latin typeface="Bookman Old Style" pitchFamily="18" charset="0"/>
              </a:rPr>
              <a:t>11</a:t>
            </a:r>
            <a:r>
              <a:rPr lang="ru-RU" b="1" i="1" dirty="0" smtClean="0">
                <a:solidFill>
                  <a:srgbClr val="002060"/>
                </a:solidFill>
                <a:latin typeface="Bookman Old Style" pitchFamily="18" charset="0"/>
              </a:rPr>
              <a:t>305</a:t>
            </a:r>
            <a:r>
              <a:rPr lang="ru-RU" sz="1400" b="1" i="1" dirty="0" smtClean="0">
                <a:solidFill>
                  <a:srgbClr val="002060"/>
                </a:solidFill>
                <a:latin typeface="Bookman Old Style" pitchFamily="18" charset="0"/>
              </a:rPr>
              <a:t> </a:t>
            </a:r>
            <a:r>
              <a:rPr lang="ru-RU" sz="1400" b="1" i="1" dirty="0" smtClean="0">
                <a:solidFill>
                  <a:srgbClr val="002060"/>
                </a:solidFill>
                <a:latin typeface="Bookman Old Style" pitchFamily="18" charset="0"/>
              </a:rPr>
              <a:t>человек</a:t>
            </a:r>
          </a:p>
          <a:p>
            <a:endParaRPr lang="ru-RU" sz="1400" b="1" i="1" dirty="0">
              <a:solidFill>
                <a:srgbClr val="002060"/>
              </a:solidFill>
              <a:latin typeface="Bookman Old Style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625181" y="5357827"/>
            <a:ext cx="147043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i="1" dirty="0" smtClean="0">
                <a:solidFill>
                  <a:srgbClr val="002060"/>
                </a:solidFill>
                <a:latin typeface="Bookman Old Style" pitchFamily="18" charset="0"/>
              </a:rPr>
              <a:t>в сельской местности</a:t>
            </a:r>
          </a:p>
          <a:p>
            <a:r>
              <a:rPr lang="ru-RU" b="1" i="1" dirty="0" smtClean="0">
                <a:solidFill>
                  <a:srgbClr val="002060"/>
                </a:solidFill>
                <a:latin typeface="Bookman Old Style" pitchFamily="18" charset="0"/>
              </a:rPr>
              <a:t>6830</a:t>
            </a:r>
            <a:r>
              <a:rPr lang="ru-RU" sz="1400" b="1" i="1" dirty="0" smtClean="0">
                <a:solidFill>
                  <a:srgbClr val="002060"/>
                </a:solidFill>
                <a:latin typeface="Bookman Old Style" pitchFamily="18" charset="0"/>
              </a:rPr>
              <a:t> </a:t>
            </a:r>
            <a:r>
              <a:rPr lang="ru-RU" sz="1400" b="1" i="1" dirty="0" smtClean="0">
                <a:solidFill>
                  <a:srgbClr val="002060"/>
                </a:solidFill>
                <a:latin typeface="Bookman Old Style" pitchFamily="18" charset="0"/>
              </a:rPr>
              <a:t>человек</a:t>
            </a:r>
            <a:endParaRPr lang="ru-RU" sz="1400" b="1" i="1" dirty="0">
              <a:solidFill>
                <a:srgbClr val="002060"/>
              </a:solidFill>
              <a:latin typeface="Bookman Old Style" pitchFamily="18" charset="0"/>
            </a:endParaRPr>
          </a:p>
        </p:txBody>
      </p:sp>
      <p:pic>
        <p:nvPicPr>
          <p:cNvPr id="9" name="Рисунок 8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506909" y="857233"/>
            <a:ext cx="660801" cy="1482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</p:pic>
      <p:sp>
        <p:nvSpPr>
          <p:cNvPr id="16" name="TextBox 15"/>
          <p:cNvSpPr txBox="1"/>
          <p:nvPr/>
        </p:nvSpPr>
        <p:spPr>
          <a:xfrm>
            <a:off x="7042562" y="2428868"/>
            <a:ext cx="139304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i="1" dirty="0" smtClean="0">
                <a:solidFill>
                  <a:srgbClr val="002060"/>
                </a:solidFill>
                <a:latin typeface="Bookman Old Style" pitchFamily="18" charset="0"/>
              </a:rPr>
              <a:t>9393 </a:t>
            </a:r>
            <a:r>
              <a:rPr lang="ru-RU" sz="1600" b="1" i="1" dirty="0" smtClean="0">
                <a:solidFill>
                  <a:srgbClr val="002060"/>
                </a:solidFill>
                <a:latin typeface="Bookman Old Style" pitchFamily="18" charset="0"/>
              </a:rPr>
              <a:t>мужчины</a:t>
            </a:r>
            <a:endParaRPr lang="ru-RU" sz="1600" b="1" i="1" dirty="0" smtClean="0">
              <a:solidFill>
                <a:srgbClr val="002060"/>
              </a:solidFill>
              <a:latin typeface="Bookman Old Style" pitchFamily="18" charset="0"/>
            </a:endParaRPr>
          </a:p>
          <a:p>
            <a:endParaRPr lang="ru-RU" b="1" i="1" dirty="0">
              <a:solidFill>
                <a:srgbClr val="002060"/>
              </a:solidFill>
              <a:latin typeface="Bookman Old Style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8435567" y="2428869"/>
            <a:ext cx="1470433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i="1" dirty="0" smtClean="0">
                <a:solidFill>
                  <a:srgbClr val="002060"/>
                </a:solidFill>
                <a:latin typeface="Bookman Old Style" pitchFamily="18" charset="0"/>
              </a:rPr>
              <a:t>8742</a:t>
            </a:r>
            <a:endParaRPr lang="ru-RU" b="1" i="1" dirty="0" smtClean="0">
              <a:solidFill>
                <a:srgbClr val="002060"/>
              </a:solidFill>
              <a:latin typeface="Bookman Old Style" pitchFamily="18" charset="0"/>
            </a:endParaRPr>
          </a:p>
          <a:p>
            <a:pPr algn="ctr"/>
            <a:r>
              <a:rPr lang="ru-RU" sz="1600" b="1" i="1" dirty="0" smtClean="0">
                <a:solidFill>
                  <a:srgbClr val="002060"/>
                </a:solidFill>
                <a:latin typeface="Bookman Old Style" pitchFamily="18" charset="0"/>
              </a:rPr>
              <a:t>женщины</a:t>
            </a:r>
            <a:endParaRPr lang="ru-RU" sz="1600" b="1" i="1" dirty="0">
              <a:solidFill>
                <a:srgbClr val="002060"/>
              </a:solidFill>
              <a:latin typeface="Bookman Old Style" pitchFamily="18" charset="0"/>
            </a:endParaRPr>
          </a:p>
        </p:txBody>
      </p:sp>
      <p:graphicFrame>
        <p:nvGraphicFramePr>
          <p:cNvPr id="15" name="Диаграмма 14"/>
          <p:cNvGraphicFramePr/>
          <p:nvPr/>
        </p:nvGraphicFramePr>
        <p:xfrm>
          <a:off x="2809860" y="3857628"/>
          <a:ext cx="6929486" cy="26717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1471</TotalTime>
  <Words>126</Words>
  <Application>Microsoft Office PowerPoint</Application>
  <PresentationFormat>Лист A4 (210x297 мм)</PresentationFormat>
  <Paragraphs>59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Рождаемость в Удмуртской Республике  в 2017 году</vt:lpstr>
      <vt:lpstr>Смертность в Удмуртской Республике в 2017 году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Умершие в Удмуртской Республике в 2014 году</dc:title>
  <dc:creator>user</dc:creator>
  <cp:lastModifiedBy>user</cp:lastModifiedBy>
  <cp:revision>116</cp:revision>
  <dcterms:created xsi:type="dcterms:W3CDTF">2015-09-28T07:58:43Z</dcterms:created>
  <dcterms:modified xsi:type="dcterms:W3CDTF">2018-04-18T11:36:22Z</dcterms:modified>
</cp:coreProperties>
</file>